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6"/>
  </p:notesMasterIdLst>
  <p:sldIdLst>
    <p:sldId id="294" r:id="rId2"/>
    <p:sldId id="318" r:id="rId3"/>
    <p:sldId id="311" r:id="rId4"/>
    <p:sldId id="260" r:id="rId5"/>
    <p:sldId id="298" r:id="rId6"/>
    <p:sldId id="325" r:id="rId7"/>
    <p:sldId id="307" r:id="rId8"/>
    <p:sldId id="315" r:id="rId9"/>
    <p:sldId id="322" r:id="rId10"/>
    <p:sldId id="305" r:id="rId11"/>
    <p:sldId id="326" r:id="rId12"/>
    <p:sldId id="328" r:id="rId13"/>
    <p:sldId id="330" r:id="rId14"/>
    <p:sldId id="306" r:id="rId15"/>
    <p:sldId id="293" r:id="rId16"/>
    <p:sldId id="297" r:id="rId17"/>
    <p:sldId id="319" r:id="rId18"/>
    <p:sldId id="313" r:id="rId19"/>
    <p:sldId id="317" r:id="rId20"/>
    <p:sldId id="312" r:id="rId21"/>
    <p:sldId id="331" r:id="rId22"/>
    <p:sldId id="320" r:id="rId23"/>
    <p:sldId id="303" r:id="rId24"/>
    <p:sldId id="304" r:id="rId2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01" autoAdjust="0"/>
    <p:restoredTop sz="88014" autoAdjust="0"/>
  </p:normalViewPr>
  <p:slideViewPr>
    <p:cSldViewPr>
      <p:cViewPr varScale="1">
        <p:scale>
          <a:sx n="75" d="100"/>
          <a:sy n="75" d="100"/>
        </p:scale>
        <p:origin x="14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B2B1E623-084F-0BC5-3613-34FC4B7C01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E558C1F-EBCF-94B6-2DB6-CB2DB3A1D08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6E6D284C-EDC7-D5BF-6596-CC49F703850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F6B3A4BF-3CA6-3F5B-1204-7D9DADE1EB7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8F58C557-040D-76CA-039A-385DC44183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DC67F77E-2BE8-B9E3-9432-B688A8F86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F9C98D9-3D48-4363-AB47-5D0B466B3C5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4B80356-91A8-B415-1014-6BF3F54D50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374CCF-97B3-4433-9594-05A4C11BF31A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4EA483E3-7FC7-B154-427A-08B71B5027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9C99C0D-8D92-94E5-862A-038429B8B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F7D568-7EAE-E970-4A5C-9E4798BD4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70C9E5-4575-E91C-1602-3C97229EAA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A69D2E-9E53-19B0-B20D-F31D1FA3A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27A05-78CC-4F83-BA9D-A2A73308CB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6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F4F5A1-FF33-87B7-A0F4-8E46499144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6DABA-3E48-9A2B-72DC-BE6DB809DA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4A5B1F-70F6-3E15-3DB2-FD29887F1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5A7F5-519F-445B-84EF-1D3577E3FF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66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67760B-5FE8-0686-C4C0-3B7D43B32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4782A6-0AFC-93ED-1508-488B44C62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460459-A58A-2866-8E3B-B363433BD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A8BA5-0C35-4DD6-8A4A-5D5542E2996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767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4E3EC1-9022-C997-F09F-EEA9B23609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64D047-6CD7-8C7B-EA57-DEAC713A5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70240B-6818-CFC0-100C-226D0F01E8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EB1DD-F89E-4D36-8D45-419FF821C2C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920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29CA96-7F30-4D2F-FC1D-63204D66FE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A6AC96-9B6A-F1FF-E60B-5BC346F3D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27477A-795E-BE67-6DC7-3B4D3BE09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836FC-2D52-4790-87B8-907C2A081B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782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D835AB-3288-EE98-C1D0-D600C731B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980D6-5A5D-35F3-B1B9-654A9AC6B3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56008E-1E10-D970-D699-BAFF3946F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E0CEE-7B47-4BA9-A07C-70DDAB4C06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892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BBAC137-B86E-039B-4E1D-3B2B3A453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0AA79C-F370-9870-A164-2867C1CB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C4EECDD-7F9F-97A3-F8BE-528977799A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6713-BBD5-4CEB-B330-F562548177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617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39B394-AC83-BDA0-EEEA-3C8A055E6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245893-CB33-667B-BDDD-C1568010C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370DBB-359A-04B9-27FF-5C2E86C6A8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04DA4-0E73-4A6B-BBB2-F4EE986E77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252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57B4F5-0E95-8AE5-AD0E-DFBE0B4CD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5DFBD0-0131-80B2-5C59-592912B82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5C3A5C-CAE5-B086-0CCA-7F832B3FD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45C10-8C9E-4A33-8666-8396760F74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293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B22B05-5AEE-4A07-B633-107A957E8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E0363F-55C2-F8C6-64E5-B4868889F6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BB0A0-4441-87DC-641A-71F9C8ADD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562BE-7524-43F1-9822-38DD286DBE1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661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9EC37-6AA4-1F3B-5730-155B04642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066EB-469C-A1D1-8CF4-9192E393C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74406-17B0-EF9D-184D-D233CAB28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724181-DA7B-4300-AE80-0EB3563DBC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746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3BA2F5-4776-7783-0293-5EA3E3ACC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5092ED-6DAF-ADE4-E539-15017C9D0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203B8CA8-DDEE-4E32-553A-2AB142CDCF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7DA42C54-25EF-204C-9CCD-BDED534D13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4630EF0B-8ADD-AB4A-C590-5720E3F0C5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228451E-7BF7-4D0F-9E33-81A9EA72E85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negalcoco.ie/culture/archives/" TargetMode="External"/><Relationship Id="rId2" Type="http://schemas.openxmlformats.org/officeDocument/2006/relationships/hyperlink" Target="mailto:archivist@donegalcoco.i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tter.com/DonegalCoArchiv" TargetMode="External"/><Relationship Id="rId4" Type="http://schemas.openxmlformats.org/officeDocument/2006/relationships/hyperlink" Target="http://www.facebook.com/DonegalCountyArchiv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58B98DF-D85F-53DC-F0B1-ECF6B0E9A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147248" cy="940966"/>
          </a:xfrm>
        </p:spPr>
        <p:txBody>
          <a:bodyPr/>
          <a:lstStyle/>
          <a:p>
            <a:pPr eaLnBrk="1" hangingPunct="1"/>
            <a:r>
              <a:rPr lang="en-IE" altLang="en-US" sz="3600" b="1" dirty="0">
                <a:solidFill>
                  <a:srgbClr val="7030A0"/>
                </a:solidFill>
                <a:latin typeface="Algerian" panose="04020705040A02060702" pitchFamily="82" charset="0"/>
              </a:rPr>
              <a:t>Stranorlar Workhouse </a:t>
            </a:r>
            <a:br>
              <a:rPr lang="en-IE" altLang="en-US" sz="3600" b="1" dirty="0">
                <a:solidFill>
                  <a:srgbClr val="7030A0"/>
                </a:solidFill>
                <a:latin typeface="Algerian" panose="04020705040A02060702" pitchFamily="82" charset="0"/>
              </a:rPr>
            </a:br>
            <a:r>
              <a:rPr lang="en-IE" altLang="en-US" sz="3600" b="1" dirty="0">
                <a:solidFill>
                  <a:srgbClr val="7030A0"/>
                </a:solidFill>
                <a:latin typeface="Algerian" panose="04020705040A02060702" pitchFamily="82" charset="0"/>
              </a:rPr>
              <a:t>&amp; </a:t>
            </a:r>
            <a:br>
              <a:rPr lang="en-IE" altLang="en-US" sz="3600" b="1" dirty="0">
                <a:solidFill>
                  <a:srgbClr val="7030A0"/>
                </a:solidFill>
                <a:latin typeface="Algerian" panose="04020705040A02060702" pitchFamily="82" charset="0"/>
              </a:rPr>
            </a:br>
            <a:r>
              <a:rPr lang="en-IE" altLang="en-US" sz="3600" b="1" dirty="0">
                <a:solidFill>
                  <a:srgbClr val="7030A0"/>
                </a:solidFill>
                <a:latin typeface="Algerian" panose="04020705040A02060702" pitchFamily="82" charset="0"/>
              </a:rPr>
              <a:t>the Poor Law</a:t>
            </a:r>
            <a:endParaRPr lang="en-US" altLang="en-US" sz="3600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28E1EBD-584A-5615-7336-8BB7D2F81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 descr="George Wilkinson plan of workhouses A drawing of a building">
            <a:extLst>
              <a:ext uri="{FF2B5EF4-FFF2-40B4-BE49-F238E27FC236}">
                <a16:creationId xmlns:a16="http://schemas.microsoft.com/office/drawing/2014/main" id="{3988A913-612C-9A19-B51F-683D08571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1925"/>
            <a:ext cx="8229600" cy="44230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7D7FCE3A-3988-F1A0-335D-93EF4218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sz="4000" dirty="0">
                <a:latin typeface="Algerian" panose="04020705040A02060702" pitchFamily="82" charset="0"/>
              </a:rPr>
              <a:t>The Great Famine</a:t>
            </a:r>
          </a:p>
        </p:txBody>
      </p:sp>
      <p:pic>
        <p:nvPicPr>
          <p:cNvPr id="10243" name="Content Placeholder 5" descr="Workhouse outside the gates.gif">
            <a:extLst>
              <a:ext uri="{FF2B5EF4-FFF2-40B4-BE49-F238E27FC236}">
                <a16:creationId xmlns:a16="http://schemas.microsoft.com/office/drawing/2014/main" id="{6DE5E482-7E65-5321-E96E-E2483FD2F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96752"/>
            <a:ext cx="8496944" cy="583307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6950-E220-6AED-7070-52E3E88C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dirty="0">
                <a:latin typeface="Algerian" panose="04020705040A02060702" pitchFamily="82" charset="0"/>
              </a:rPr>
              <a:t>Diet in Stranorlar workhouse during Famine</a:t>
            </a:r>
            <a:endParaRPr lang="en-IE" sz="3600" dirty="0"/>
          </a:p>
        </p:txBody>
      </p:sp>
      <p:pic>
        <p:nvPicPr>
          <p:cNvPr id="6" name="Content Placeholder 5" descr="A close-up of a book&#10;&#10;Description automatically generated">
            <a:extLst>
              <a:ext uri="{FF2B5EF4-FFF2-40B4-BE49-F238E27FC236}">
                <a16:creationId xmlns:a16="http://schemas.microsoft.com/office/drawing/2014/main" id="{398F9126-3364-96DC-8B8D-7760F04291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" y="1600200"/>
            <a:ext cx="3601936" cy="4853136"/>
          </a:xfrm>
        </p:spPr>
      </p:pic>
      <p:pic>
        <p:nvPicPr>
          <p:cNvPr id="8" name="Content Placeholder 7" descr="A book with writing on it&#10;&#10;Description automatically generated">
            <a:extLst>
              <a:ext uri="{FF2B5EF4-FFF2-40B4-BE49-F238E27FC236}">
                <a16:creationId xmlns:a16="http://schemas.microsoft.com/office/drawing/2014/main" id="{C95FF283-057D-28BD-F148-D6E3B2B8EF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8094" y="2382962"/>
            <a:ext cx="4717380" cy="3423368"/>
          </a:xfrm>
        </p:spPr>
      </p:pic>
    </p:spTree>
    <p:extLst>
      <p:ext uri="{BB962C8B-B14F-4D97-AF65-F5344CB8AC3E}">
        <p14:creationId xmlns:p14="http://schemas.microsoft.com/office/powerpoint/2010/main" val="2733704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9718-CFFE-D0EE-B798-9F4D67EB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>
                <a:latin typeface="Algerian" panose="04020705040A02060702" pitchFamily="82" charset="0"/>
              </a:rPr>
              <a:t>Stranorlar workhouse medical officer report Feb 1847</a:t>
            </a:r>
          </a:p>
        </p:txBody>
      </p:sp>
      <p:pic>
        <p:nvPicPr>
          <p:cNvPr id="5" name="Content Placeholder 4" descr="An open book with handwriting&#10;&#10;Description automatically generated">
            <a:extLst>
              <a:ext uri="{FF2B5EF4-FFF2-40B4-BE49-F238E27FC236}">
                <a16:creationId xmlns:a16="http://schemas.microsoft.com/office/drawing/2014/main" id="{A44A108F-E84E-C1E7-61DD-A02364F28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715199" cy="5098578"/>
          </a:xfrm>
        </p:spPr>
      </p:pic>
    </p:spTree>
    <p:extLst>
      <p:ext uri="{BB962C8B-B14F-4D97-AF65-F5344CB8AC3E}">
        <p14:creationId xmlns:p14="http://schemas.microsoft.com/office/powerpoint/2010/main" val="2003839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78278-410B-F641-1B5F-A3841C6F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dirty="0">
                <a:latin typeface="Algerian" panose="04020705040A02060702" pitchFamily="82" charset="0"/>
              </a:rPr>
              <a:t>Stranorlar workhouse, punishments</a:t>
            </a:r>
          </a:p>
        </p:txBody>
      </p:sp>
      <p:pic>
        <p:nvPicPr>
          <p:cNvPr id="6" name="Content Placeholder 5" descr="A close up of a paper with handwriting&#10;&#10;Description automatically generated">
            <a:extLst>
              <a:ext uri="{FF2B5EF4-FFF2-40B4-BE49-F238E27FC236}">
                <a16:creationId xmlns:a16="http://schemas.microsoft.com/office/drawing/2014/main" id="{701621A8-CDC7-3C06-136D-C22A10A2F1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48602"/>
            <a:ext cx="4283076" cy="1553650"/>
          </a:xfrm>
        </p:spPr>
      </p:pic>
      <p:pic>
        <p:nvPicPr>
          <p:cNvPr id="8" name="Content Placeholder 7" descr="Close-up of a document with handwriting&#10;&#10;Description automatically generated">
            <a:extLst>
              <a:ext uri="{FF2B5EF4-FFF2-40B4-BE49-F238E27FC236}">
                <a16:creationId xmlns:a16="http://schemas.microsoft.com/office/drawing/2014/main" id="{A05CC288-4552-44A5-24B1-A349AFC6A9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31" y="3655749"/>
            <a:ext cx="4525963" cy="2572373"/>
          </a:xfrm>
        </p:spPr>
      </p:pic>
      <p:pic>
        <p:nvPicPr>
          <p:cNvPr id="12" name="Picture 11" descr="A close-up of a handwritten letter&#10;&#10;Description automatically generated">
            <a:extLst>
              <a:ext uri="{FF2B5EF4-FFF2-40B4-BE49-F238E27FC236}">
                <a16:creationId xmlns:a16="http://schemas.microsoft.com/office/drawing/2014/main" id="{39A3A3FF-29FD-AE17-9596-1FA3F1690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600400" cy="35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4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D70794F-B94C-0E50-4A86-83B69FCD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sz="3600" dirty="0">
                <a:latin typeface="Algerian" panose="04020705040A02060702" pitchFamily="82" charset="0"/>
              </a:rPr>
              <a:t>Emigration of families from workhouses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AC14763C-6BD7-D437-8EB6-449A58A062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600200"/>
            <a:ext cx="6480720" cy="485313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108F35D-8D28-BD86-42C3-A379282C5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AE01A7D-4AFF-C17B-0B5D-E6F7D6A63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4" descr="Reg Letterkenny - title page">
            <a:extLst>
              <a:ext uri="{FF2B5EF4-FFF2-40B4-BE49-F238E27FC236}">
                <a16:creationId xmlns:a16="http://schemas.microsoft.com/office/drawing/2014/main" id="{4EE17F59-A04A-F0D6-9616-E10076F0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42486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D7EA5E1-B05A-3984-B41B-BB099C54D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CE7B6DD-E29E-1B77-8553-C988A4E06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Picture 6" descr="Letterkenny relief dveagh evicted resized">
            <a:extLst>
              <a:ext uri="{FF2B5EF4-FFF2-40B4-BE49-F238E27FC236}">
                <a16:creationId xmlns:a16="http://schemas.microsoft.com/office/drawing/2014/main" id="{6E494273-7618-5573-9497-3B0D8B6C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8927-9B07-43B5-EC68-12C0AA59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lgerian" panose="04020705040A02060702" pitchFamily="82" charset="0"/>
              </a:rPr>
              <a:t>Dispensary ticket, Dunfanaghy</a:t>
            </a:r>
            <a:endParaRPr lang="en-IE" sz="4000" dirty="0">
              <a:latin typeface="Algerian" panose="04020705040A02060702" pitchFamily="82" charset="0"/>
            </a:endParaRPr>
          </a:p>
        </p:txBody>
      </p:sp>
      <p:pic>
        <p:nvPicPr>
          <p:cNvPr id="5" name="Content Placeholder 4" descr="A close-up of a ticket&#10;&#10;Description automatically generated">
            <a:extLst>
              <a:ext uri="{FF2B5EF4-FFF2-40B4-BE49-F238E27FC236}">
                <a16:creationId xmlns:a16="http://schemas.microsoft.com/office/drawing/2014/main" id="{356647D4-7F07-6C03-C0A0-E2DA1A7E3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480720" cy="4608512"/>
          </a:xfrm>
        </p:spPr>
      </p:pic>
    </p:spTree>
    <p:extLst>
      <p:ext uri="{BB962C8B-B14F-4D97-AF65-F5344CB8AC3E}">
        <p14:creationId xmlns:p14="http://schemas.microsoft.com/office/powerpoint/2010/main" val="4066047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3F69-A55E-F831-8D8C-45B4D5CD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27758"/>
          </a:xfrm>
        </p:spPr>
        <p:txBody>
          <a:bodyPr/>
          <a:lstStyle/>
          <a:p>
            <a:br>
              <a:rPr lang="en-IE" dirty="0">
                <a:latin typeface="Algerian" panose="04020705040A02060702" pitchFamily="82" charset="0"/>
              </a:rPr>
            </a:br>
            <a:endParaRPr lang="en-IE" dirty="0"/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EB0DAFCE-55A6-A60D-D900-757A3B04E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2823"/>
            <a:ext cx="5111750" cy="35406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51932-DDD1-A55D-C0C1-612B8EF8E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9" y="908720"/>
            <a:ext cx="2880320" cy="5217443"/>
          </a:xfrm>
        </p:spPr>
        <p:txBody>
          <a:bodyPr/>
          <a:lstStyle/>
          <a:p>
            <a:r>
              <a:rPr lang="en-US" sz="3600" dirty="0">
                <a:latin typeface="Algerian" panose="04020705040A02060702" pitchFamily="82" charset="0"/>
              </a:rPr>
              <a:t>Children</a:t>
            </a:r>
          </a:p>
          <a:p>
            <a:r>
              <a:rPr lang="en-US" sz="3600" dirty="0">
                <a:latin typeface="Algerian" panose="04020705040A02060702" pitchFamily="82" charset="0"/>
              </a:rPr>
              <a:t>Boarded out / at nurse  &amp; Hired Out</a:t>
            </a:r>
            <a:endParaRPr lang="en-IE" sz="3600" b="1" dirty="0">
              <a:latin typeface="Algerian" panose="04020705040A02060702" pitchFamily="82" charset="0"/>
            </a:endParaRPr>
          </a:p>
        </p:txBody>
      </p:sp>
      <p:pic>
        <p:nvPicPr>
          <p:cNvPr id="8" name="Picture 7" descr="A close-up of a piece of paper&#10;&#10;Description automatically generated">
            <a:extLst>
              <a:ext uri="{FF2B5EF4-FFF2-40B4-BE49-F238E27FC236}">
                <a16:creationId xmlns:a16="http://schemas.microsoft.com/office/drawing/2014/main" id="{96126BA8-F505-BCC2-CC65-7A5AE87A2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340536"/>
            <a:ext cx="5688631" cy="24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35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29A7F-BFE6-8524-47C5-8DDE310B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latin typeface="Algerian" panose="04020705040A02060702" pitchFamily="82" charset="0"/>
              </a:rPr>
              <a:t>Children in/out of the workhouse</a:t>
            </a:r>
            <a:endParaRPr lang="en-IE" sz="3600" i="1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 descr="A close-up of a letter&#10;&#10;Description automatically generated">
            <a:extLst>
              <a:ext uri="{FF2B5EF4-FFF2-40B4-BE49-F238E27FC236}">
                <a16:creationId xmlns:a16="http://schemas.microsoft.com/office/drawing/2014/main" id="{0DF7B58F-514B-111F-D44A-024760FB64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48974"/>
            <a:ext cx="7200800" cy="2556801"/>
          </a:xfrm>
        </p:spPr>
      </p:pic>
      <p:pic>
        <p:nvPicPr>
          <p:cNvPr id="11" name="Content Placeholder 10" descr="ChildrenA close-up of a letter">
            <a:extLst>
              <a:ext uri="{FF2B5EF4-FFF2-40B4-BE49-F238E27FC236}">
                <a16:creationId xmlns:a16="http://schemas.microsoft.com/office/drawing/2014/main" id="{CC6E2A78-5691-7932-0257-59C2325F3B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437112"/>
            <a:ext cx="5112568" cy="1944216"/>
          </a:xfrm>
        </p:spPr>
      </p:pic>
    </p:spTree>
    <p:extLst>
      <p:ext uri="{BB962C8B-B14F-4D97-AF65-F5344CB8AC3E}">
        <p14:creationId xmlns:p14="http://schemas.microsoft.com/office/powerpoint/2010/main" val="368962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696F-C721-8563-5154-E3AB84AC7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lgerian" panose="04020705040A02060702" pitchFamily="82" charset="0"/>
              </a:rPr>
              <a:t>The workhouse Collection at Donegal Co. Archives</a:t>
            </a:r>
            <a:endParaRPr lang="en-IE" sz="3600" dirty="0">
              <a:latin typeface="Algerian" panose="04020705040A02060702" pitchFamily="82" charset="0"/>
            </a:endParaRPr>
          </a:p>
        </p:txBody>
      </p:sp>
      <p:pic>
        <p:nvPicPr>
          <p:cNvPr id="5" name="Content Placeholder 4" descr="A person reading a book in a warehouse&#10;&#10;Description automatically generated">
            <a:extLst>
              <a:ext uri="{FF2B5EF4-FFF2-40B4-BE49-F238E27FC236}">
                <a16:creationId xmlns:a16="http://schemas.microsoft.com/office/drawing/2014/main" id="{6CD9095B-0A03-1765-7F2E-831B818E4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7056784" cy="3890209"/>
          </a:xfrm>
        </p:spPr>
      </p:pic>
    </p:spTree>
    <p:extLst>
      <p:ext uri="{BB962C8B-B14F-4D97-AF65-F5344CB8AC3E}">
        <p14:creationId xmlns:p14="http://schemas.microsoft.com/office/powerpoint/2010/main" val="2490101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305E-7372-AF9B-B7D6-8493EEE0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newspape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677BF0E0-1244-9A66-3E30-8A980A516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4638"/>
            <a:ext cx="8651304" cy="6178697"/>
          </a:xfrm>
        </p:spPr>
      </p:pic>
    </p:spTree>
    <p:extLst>
      <p:ext uri="{BB962C8B-B14F-4D97-AF65-F5344CB8AC3E}">
        <p14:creationId xmlns:p14="http://schemas.microsoft.com/office/powerpoint/2010/main" val="2713970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80C98-9D5C-6AE6-CCE8-24B69C8E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400" b="1" dirty="0">
                <a:latin typeface="Algerian" panose="04020705040A02060702" pitchFamily="82" charset="0"/>
              </a:rPr>
              <a:t>Mother &amp; Baby Home Commission Report on Stranorlar Co Home – extract from chapter 29</a:t>
            </a:r>
          </a:p>
        </p:txBody>
      </p:sp>
      <p:pic>
        <p:nvPicPr>
          <p:cNvPr id="5" name="Content Placeholder 4" descr="A menu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E71B4BD3-3A87-A188-484F-17ED2ED8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6" y="1600200"/>
            <a:ext cx="7008828" cy="4525963"/>
          </a:xfrm>
        </p:spPr>
      </p:pic>
    </p:spTree>
    <p:extLst>
      <p:ext uri="{BB962C8B-B14F-4D97-AF65-F5344CB8AC3E}">
        <p14:creationId xmlns:p14="http://schemas.microsoft.com/office/powerpoint/2010/main" val="1587887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D169-0F39-5071-8341-79C85BE9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stone building with a path leading to the entrance&#10;&#10;Description automatically generated">
            <a:extLst>
              <a:ext uri="{FF2B5EF4-FFF2-40B4-BE49-F238E27FC236}">
                <a16:creationId xmlns:a16="http://schemas.microsoft.com/office/drawing/2014/main" id="{E4C375BA-9DA0-3717-DD96-B47A2BE03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80"/>
            <a:ext cx="8363272" cy="5904656"/>
          </a:xfrm>
        </p:spPr>
      </p:pic>
    </p:spTree>
    <p:extLst>
      <p:ext uri="{BB962C8B-B14F-4D97-AF65-F5344CB8AC3E}">
        <p14:creationId xmlns:p14="http://schemas.microsoft.com/office/powerpoint/2010/main" val="924606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8B7F6C23-4844-85A3-7B7E-1EAF3DD4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E" altLang="en-US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562DFF48-4202-5756-5323-D6DB26294F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8856663" cy="685800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AB18C0A0-DD12-4505-C535-DCA23978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E" altLang="en-US" dirty="0"/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814B4EBE-D088-5FC4-ACE7-B202C4578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IE" altLang="en-US" sz="2000" dirty="0"/>
          </a:p>
          <a:p>
            <a:pPr algn="ctr" eaLnBrk="1" hangingPunct="1">
              <a:buFontTx/>
              <a:buNone/>
            </a:pPr>
            <a:r>
              <a:rPr lang="en-IE" altLang="en-US" sz="2000" dirty="0"/>
              <a:t> </a:t>
            </a:r>
            <a:r>
              <a:rPr lang="en-US" altLang="en-US" sz="2000" dirty="0"/>
              <a:t>Archives Service, Donegal County Council,</a:t>
            </a:r>
            <a:r>
              <a:rPr lang="en-GB" altLang="en-US" sz="2000" dirty="0"/>
              <a:t> </a:t>
            </a:r>
            <a:br>
              <a:rPr lang="en-GB" altLang="en-US" sz="2000" dirty="0"/>
            </a:br>
            <a:r>
              <a:rPr lang="en-US" altLang="en-US" sz="2000" dirty="0"/>
              <a:t>Three Rivers Centre, Lifford,</a:t>
            </a:r>
            <a:r>
              <a:rPr lang="en-GB" altLang="en-US" sz="2000" dirty="0"/>
              <a:t> </a:t>
            </a:r>
            <a:r>
              <a:rPr lang="en-US" altLang="en-US" sz="2000" dirty="0"/>
              <a:t>County Donegal</a:t>
            </a:r>
            <a:r>
              <a:rPr lang="en-GB" altLang="en-US" sz="2000" dirty="0"/>
              <a:t> </a:t>
            </a:r>
            <a:br>
              <a:rPr lang="en-GB" altLang="en-US" sz="2000" dirty="0"/>
            </a:br>
            <a:r>
              <a:rPr lang="en-US" altLang="en-US" sz="2000" dirty="0"/>
              <a:t>Tel: +353 74 9172490</a:t>
            </a:r>
            <a:r>
              <a:rPr lang="en-GB" altLang="en-US" sz="2000" dirty="0"/>
              <a:t> </a:t>
            </a:r>
            <a:br>
              <a:rPr lang="en-GB" altLang="en-US" sz="2000" dirty="0"/>
            </a:br>
            <a:r>
              <a:rPr lang="en-US" altLang="en-US" sz="2000" dirty="0"/>
              <a:t>E-Mail: </a:t>
            </a:r>
            <a:r>
              <a:rPr lang="en-US" altLang="en-US" sz="2000" u="sng" dirty="0">
                <a:hlinkClick r:id="rId2"/>
              </a:rPr>
              <a:t>archivist@donegalcoco.ie</a:t>
            </a:r>
            <a:r>
              <a:rPr lang="en-GB" altLang="en-US" sz="2000" dirty="0"/>
              <a:t> </a:t>
            </a:r>
            <a:br>
              <a:rPr lang="en-GB" altLang="en-US" sz="2000" dirty="0"/>
            </a:br>
            <a:r>
              <a:rPr lang="en-US" altLang="en-US" sz="2000" dirty="0"/>
              <a:t>Website: </a:t>
            </a:r>
            <a:r>
              <a:rPr lang="en-US" altLang="en-US" sz="2000" u="sng" dirty="0">
                <a:hlinkClick r:id="rId3"/>
              </a:rPr>
              <a:t>http://www.donegalcoco.ie/culture/archives/</a:t>
            </a:r>
            <a:endParaRPr lang="en-IE" altLang="en-US" sz="2000" dirty="0"/>
          </a:p>
          <a:p>
            <a:pPr algn="ctr" eaLnBrk="1" hangingPunct="1">
              <a:buFontTx/>
              <a:buNone/>
            </a:pPr>
            <a:r>
              <a:rPr lang="en-US" altLang="en-US" sz="2000" u="sng" dirty="0">
                <a:hlinkClick r:id="rId4"/>
              </a:rPr>
              <a:t> www.facebook.com/DonegalCountyArchives</a:t>
            </a:r>
            <a:endParaRPr lang="en-US" altLang="en-US" sz="2000" u="sng" dirty="0"/>
          </a:p>
          <a:p>
            <a:pPr algn="ctr" eaLnBrk="1" hangingPunct="1">
              <a:buFontTx/>
              <a:buNone/>
            </a:pPr>
            <a:r>
              <a:rPr lang="en-IE" altLang="en-US" sz="2000" dirty="0">
                <a:hlinkClick r:id="rId5"/>
              </a:rPr>
              <a:t> </a:t>
            </a:r>
            <a:r>
              <a:rPr lang="en-IE" altLang="en-US" sz="2000" u="sng" dirty="0" err="1">
                <a:hlinkClick r:id="rId5"/>
              </a:rPr>
              <a:t>DonegalArchives</a:t>
            </a:r>
            <a:r>
              <a:rPr lang="en-IE" altLang="en-US" sz="2000" u="sng" dirty="0"/>
              <a:t> </a:t>
            </a:r>
            <a:r>
              <a:rPr lang="en-IE" altLang="en-US" sz="2000" u="sng" dirty="0">
                <a:hlinkClick r:id="rId5"/>
              </a:rPr>
              <a:t>@DonegalCoArchiv </a:t>
            </a:r>
            <a:r>
              <a:rPr lang="en-IE" altLang="en-US" sz="2000" u="sng" dirty="0"/>
              <a:t> </a:t>
            </a:r>
          </a:p>
          <a:p>
            <a:pPr algn="ctr" eaLnBrk="1" hangingPunct="1">
              <a:buFontTx/>
              <a:buNone/>
            </a:pPr>
            <a:r>
              <a:rPr lang="en-IE" altLang="en-US" sz="2000" u="sng" dirty="0"/>
              <a:t> </a:t>
            </a:r>
            <a:endParaRPr lang="en-IE" altLang="en-US" sz="2000" dirty="0">
              <a:solidFill>
                <a:srgbClr val="FF0000"/>
              </a:solidFill>
            </a:endParaRPr>
          </a:p>
          <a:p>
            <a:pPr eaLnBrk="1" hangingPunct="1"/>
            <a:endParaRPr lang="en-IE" altLang="en-US" sz="2000" u="sng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A4FF-27F5-6C01-2967-A393B0B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lgerian" panose="04020705040A02060702" pitchFamily="82" charset="0"/>
              </a:rPr>
              <a:t>Poor Law Commissioners</a:t>
            </a:r>
            <a:endParaRPr lang="en-IE" sz="4000" dirty="0">
              <a:latin typeface="Algerian" panose="04020705040A02060702" pitchFamily="8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BB764-F911-8F39-C059-91792EBF28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Poor Law Commissioners">
            <a:extLst>
              <a:ext uri="{FF2B5EF4-FFF2-40B4-BE49-F238E27FC236}">
                <a16:creationId xmlns:a16="http://schemas.microsoft.com/office/drawing/2014/main" id="{21E482A2-A7BB-239D-EA31-0C0C4EE448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469602"/>
            <a:ext cx="3744414" cy="476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A blue cover of a report&#10;&#10;Description automatically generated">
            <a:extLst>
              <a:ext uri="{FF2B5EF4-FFF2-40B4-BE49-F238E27FC236}">
                <a16:creationId xmlns:a16="http://schemas.microsoft.com/office/drawing/2014/main" id="{592C173C-475D-261B-544A-B30F15028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69602"/>
            <a:ext cx="3970784" cy="491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47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8F6098A-A0C5-2D01-E9A1-2C8D0E41C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Algerian" panose="04020705040A02060702" pitchFamily="82" charset="0"/>
              </a:rPr>
              <a:t>Letterkenny workhouse (now Co. Museum)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A8866F9-7D6B-E5A6-1949-EB5904E24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172" name="Picture 5" descr="Letterkenny workhouse">
            <a:extLst>
              <a:ext uri="{FF2B5EF4-FFF2-40B4-BE49-F238E27FC236}">
                <a16:creationId xmlns:a16="http://schemas.microsoft.com/office/drawing/2014/main" id="{4F99D2EF-EDC5-28C0-D9AC-207EE17D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58" y="1600200"/>
            <a:ext cx="7735484" cy="51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096DF90-C04F-C1F2-A493-E783624489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Algerian" panose="04020705040A02060702" pitchFamily="82" charset="0"/>
              </a:rPr>
              <a:t>Ballyshannon workhouse, dorm, (2012)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66AD1AC-597B-86E0-422C-2F306FDB8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4" descr="Ballyshannon workhouse boards">
            <a:extLst>
              <a:ext uri="{FF2B5EF4-FFF2-40B4-BE49-F238E27FC236}">
                <a16:creationId xmlns:a16="http://schemas.microsoft.com/office/drawing/2014/main" id="{D10921AF-AFCE-27AD-F1F6-0536D591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770413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B8B3-FD7B-4A30-3F62-D22B8F19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>
                <a:latin typeface="Algerian" panose="04020705040A02060702" pitchFamily="82" charset="0"/>
              </a:rPr>
              <a:t>Stranorlar Workhouse, first surviving minute book, 1845</a:t>
            </a:r>
          </a:p>
        </p:txBody>
      </p:sp>
      <p:pic>
        <p:nvPicPr>
          <p:cNvPr id="6" name="Content Placeholder 5" descr="A book with a brown cover&#10;&#10;Description automatically generated with medium confidence">
            <a:extLst>
              <a:ext uri="{FF2B5EF4-FFF2-40B4-BE49-F238E27FC236}">
                <a16:creationId xmlns:a16="http://schemas.microsoft.com/office/drawing/2014/main" id="{4C625763-8F9A-0766-356F-D5998BE52D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4" y="1616199"/>
            <a:ext cx="3566504" cy="4465786"/>
          </a:xfrm>
        </p:spPr>
      </p:pic>
      <p:pic>
        <p:nvPicPr>
          <p:cNvPr id="8" name="Content Placeholder 7" descr="A close-up of a handwritten document&#10;&#10;Description automatically generated">
            <a:extLst>
              <a:ext uri="{FF2B5EF4-FFF2-40B4-BE49-F238E27FC236}">
                <a16:creationId xmlns:a16="http://schemas.microsoft.com/office/drawing/2014/main" id="{4A94BDD7-94D4-13BA-3412-F8EB1229A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86110"/>
            <a:ext cx="3566504" cy="4525963"/>
          </a:xfrm>
        </p:spPr>
      </p:pic>
    </p:spTree>
    <p:extLst>
      <p:ext uri="{BB962C8B-B14F-4D97-AF65-F5344CB8AC3E}">
        <p14:creationId xmlns:p14="http://schemas.microsoft.com/office/powerpoint/2010/main" val="234557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A8BBDE2-1BC3-8844-A6AB-5BCA32BE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sz="3200" dirty="0">
                <a:latin typeface="Algerian" panose="04020705040A02060702" pitchFamily="82" charset="0"/>
              </a:rPr>
              <a:t>Vaccinating against smallpox 1848</a:t>
            </a:r>
          </a:p>
        </p:txBody>
      </p:sp>
      <p:pic>
        <p:nvPicPr>
          <p:cNvPr id="5123" name="Content Placeholder 3" descr="Inishowen BG Minute smallpox vaccination croppoed.jpg">
            <a:extLst>
              <a:ext uri="{FF2B5EF4-FFF2-40B4-BE49-F238E27FC236}">
                <a16:creationId xmlns:a16="http://schemas.microsoft.com/office/drawing/2014/main" id="{8A0CB793-9ED7-E1E7-3025-E53ACEE61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60575"/>
            <a:ext cx="8229600" cy="37449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F397-4E95-D961-998A-5E8EB3DF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dirty="0">
                <a:latin typeface="Algerian" panose="04020705040A02060702" pitchFamily="82" charset="0"/>
              </a:rPr>
              <a:t>Stranorlar workhouse, Rates</a:t>
            </a:r>
          </a:p>
        </p:txBody>
      </p:sp>
      <p:pic>
        <p:nvPicPr>
          <p:cNvPr id="5" name="Content Placeholder 4" descr="A newspaper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2BDBAC50-DEB7-106C-F525-B72B69D04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7638"/>
            <a:ext cx="5328592" cy="6308724"/>
          </a:xfrm>
        </p:spPr>
      </p:pic>
    </p:spTree>
    <p:extLst>
      <p:ext uri="{BB962C8B-B14F-4D97-AF65-F5344CB8AC3E}">
        <p14:creationId xmlns:p14="http://schemas.microsoft.com/office/powerpoint/2010/main" val="375226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A779-AC63-6B92-23AD-80C3E0C8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Content Placeholder 5" descr="A close-up of a book&#10;&#10;Description automatically generated">
            <a:extLst>
              <a:ext uri="{FF2B5EF4-FFF2-40B4-BE49-F238E27FC236}">
                <a16:creationId xmlns:a16="http://schemas.microsoft.com/office/drawing/2014/main" id="{DA4EDDFF-CFA4-BABD-6D5E-7A9C1F87F2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34889"/>
            <a:ext cx="3974041" cy="525658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24B49-A109-A74E-5478-D22AE1FADA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187343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</TotalTime>
  <Words>175</Words>
  <Application>Microsoft Office PowerPoint</Application>
  <PresentationFormat>On-screen Show (4:3)</PresentationFormat>
  <Paragraphs>26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Algerian</vt:lpstr>
      <vt:lpstr>Arial</vt:lpstr>
      <vt:lpstr>Default Design</vt:lpstr>
      <vt:lpstr>Stranorlar Workhouse  &amp;  the Poor Law</vt:lpstr>
      <vt:lpstr>The workhouse Collection at Donegal Co. Archives</vt:lpstr>
      <vt:lpstr>Poor Law Commissioners</vt:lpstr>
      <vt:lpstr>Letterkenny workhouse (now Co. Museum)</vt:lpstr>
      <vt:lpstr>Ballyshannon workhouse, dorm, (2012)</vt:lpstr>
      <vt:lpstr>Stranorlar Workhouse, first surviving minute book, 1845</vt:lpstr>
      <vt:lpstr>Vaccinating against smallpox 1848</vt:lpstr>
      <vt:lpstr>Stranorlar workhouse, Rates</vt:lpstr>
      <vt:lpstr>PowerPoint Presentation</vt:lpstr>
      <vt:lpstr>The Great Famine</vt:lpstr>
      <vt:lpstr>Diet in Stranorlar workhouse during Famine</vt:lpstr>
      <vt:lpstr>Stranorlar workhouse medical officer report Feb 1847</vt:lpstr>
      <vt:lpstr>Stranorlar workhouse, punishments</vt:lpstr>
      <vt:lpstr>Emigration of families from workhouses</vt:lpstr>
      <vt:lpstr>PowerPoint Presentation</vt:lpstr>
      <vt:lpstr>PowerPoint Presentation</vt:lpstr>
      <vt:lpstr>Dispensary ticket, Dunfanaghy</vt:lpstr>
      <vt:lpstr> </vt:lpstr>
      <vt:lpstr>Children in/out of the workhouse</vt:lpstr>
      <vt:lpstr>PowerPoint Presentation</vt:lpstr>
      <vt:lpstr>Mother &amp; Baby Home Commission Report on Stranorlar Co Home – extract from chapter 29</vt:lpstr>
      <vt:lpstr>PowerPoint Presentation</vt:lpstr>
      <vt:lpstr>PowerPoint Presentation</vt:lpstr>
      <vt:lpstr>PowerPoint Presentation</vt:lpstr>
    </vt:vector>
  </TitlesOfParts>
  <Company>I.S. Donegal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Ballyshannon &amp; Bundoran in Donegal County Archives</dc:title>
  <dc:creator>nbrennan</dc:creator>
  <cp:lastModifiedBy>NIAMH BRENNAN</cp:lastModifiedBy>
  <cp:revision>61</cp:revision>
  <dcterms:created xsi:type="dcterms:W3CDTF">2013-10-18T09:43:48Z</dcterms:created>
  <dcterms:modified xsi:type="dcterms:W3CDTF">2023-10-13T08:15:10Z</dcterms:modified>
</cp:coreProperties>
</file>